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68" r:id="rId3"/>
    <p:sldId id="339" r:id="rId4"/>
    <p:sldId id="308" r:id="rId5"/>
    <p:sldId id="323" r:id="rId6"/>
    <p:sldId id="309" r:id="rId7"/>
    <p:sldId id="276" r:id="rId8"/>
    <p:sldId id="322" r:id="rId9"/>
    <p:sldId id="300" r:id="rId10"/>
    <p:sldId id="340" r:id="rId11"/>
    <p:sldId id="296" r:id="rId12"/>
    <p:sldId id="325" r:id="rId13"/>
    <p:sldId id="328" r:id="rId14"/>
    <p:sldId id="334" r:id="rId15"/>
    <p:sldId id="335" r:id="rId16"/>
    <p:sldId id="336" r:id="rId17"/>
    <p:sldId id="337" r:id="rId18"/>
    <p:sldId id="338" r:id="rId19"/>
    <p:sldId id="324" r:id="rId20"/>
    <p:sldId id="320" r:id="rId21"/>
    <p:sldId id="341" r:id="rId22"/>
    <p:sldId id="343" r:id="rId23"/>
    <p:sldId id="342" r:id="rId24"/>
    <p:sldId id="346" r:id="rId25"/>
    <p:sldId id="347" r:id="rId26"/>
    <p:sldId id="349" r:id="rId27"/>
    <p:sldId id="345" r:id="rId28"/>
    <p:sldId id="348" r:id="rId29"/>
    <p:sldId id="314" r:id="rId30"/>
    <p:sldId id="297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6"/>
    <p:restoredTop sz="94713"/>
  </p:normalViewPr>
  <p:slideViewPr>
    <p:cSldViewPr snapToGrid="0">
      <p:cViewPr varScale="1">
        <p:scale>
          <a:sx n="82" d="100"/>
          <a:sy n="82" d="100"/>
        </p:scale>
        <p:origin x="19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3/6/24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DEFC-972C-6159-36E8-738AEE965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Programming Career for Everybody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C3934-7074-2A18-C2B3-E0267517C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Navigating the path </a:t>
            </a:r>
            <a:r>
              <a:rPr lang="en-US"/>
              <a:t>to mastery</a:t>
            </a:r>
            <a:endParaRPr lang="en-US" dirty="0"/>
          </a:p>
          <a:p>
            <a:endParaRPr lang="en-US" dirty="0"/>
          </a:p>
          <a:p>
            <a:r>
              <a:rPr lang="en-US" dirty="0"/>
              <a:t>Dr. Charles Severance</a:t>
            </a:r>
          </a:p>
          <a:p>
            <a:r>
              <a:rPr lang="en-US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138233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 up of circuit board">
            <a:extLst>
              <a:ext uri="{FF2B5EF4-FFF2-40B4-BE49-F238E27FC236}">
                <a16:creationId xmlns:a16="http://schemas.microsoft.com/office/drawing/2014/main" id="{6F1260EF-F144-6E79-9121-A1DD348F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0" b="862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094BC-58C3-3B41-DED8-EEF2E5A1C012}"/>
              </a:ext>
            </a:extLst>
          </p:cNvPr>
          <p:cNvSpPr txBox="1"/>
          <p:nvPr/>
        </p:nvSpPr>
        <p:spPr>
          <a:xfrm>
            <a:off x="238229" y="1271329"/>
            <a:ext cx="8140337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42623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Introductory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A7607-F7FB-EB70-0664-A35A3605E361}"/>
              </a:ext>
            </a:extLst>
          </p:cNvPr>
          <p:cNvSpPr txBox="1"/>
          <p:nvPr/>
        </p:nvSpPr>
        <p:spPr>
          <a:xfrm>
            <a:off x="6433457" y="3927132"/>
            <a:ext cx="5059680" cy="896422"/>
          </a:xfrm>
          <a:prstGeom prst="rect">
            <a:avLst/>
          </a:prstGeom>
          <a:solidFill>
            <a:schemeClr val="bg1">
              <a:alpha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1178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Ready to Work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F2D8CE0-4914-A00A-B00E-4E31E8630F4F}"/>
              </a:ext>
            </a:extLst>
          </p:cNvPr>
          <p:cNvSpPr/>
          <p:nvPr/>
        </p:nvSpPr>
        <p:spPr>
          <a:xfrm rot="18900000">
            <a:off x="5571906" y="2336506"/>
            <a:ext cx="1042093" cy="136350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8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many amazing developers</a:t>
            </a:r>
          </a:p>
          <a:p>
            <a:r>
              <a:rPr lang="en-US" sz="2400" dirty="0"/>
              <a:t>Not the most educated</a:t>
            </a:r>
          </a:p>
          <a:p>
            <a:r>
              <a:rPr lang="en-US" sz="2400" dirty="0"/>
              <a:t>Not the most brilliant minds</a:t>
            </a:r>
          </a:p>
          <a:p>
            <a:r>
              <a:rPr lang="en-US" sz="2400" dirty="0"/>
              <a:t>Learned through working on large complex projects</a:t>
            </a:r>
          </a:p>
          <a:p>
            <a:r>
              <a:rPr lang="en-US" sz="2400" dirty="0"/>
              <a:t>Love the help other people learn</a:t>
            </a:r>
          </a:p>
        </p:txBody>
      </p:sp>
    </p:spTree>
    <p:extLst>
      <p:ext uri="{BB962C8B-B14F-4D97-AF65-F5344CB8AC3E}">
        <p14:creationId xmlns:p14="http://schemas.microsoft.com/office/powerpoint/2010/main" val="117937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The most essential skill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dirty="0"/>
              <a:t>Can learn any programming situation and </a:t>
            </a:r>
            <a:r>
              <a:rPr lang="en-US" b="1" u="sng" dirty="0"/>
              <a:t>master it in four weeks</a:t>
            </a:r>
          </a:p>
          <a:p>
            <a:endParaRPr lang="en-US" b="1" u="sng" dirty="0"/>
          </a:p>
          <a:p>
            <a:r>
              <a:rPr lang="en-US" dirty="0"/>
              <a:t>See past the syntax (X-ray Vision)</a:t>
            </a:r>
            <a:endParaRPr lang="en-US" b="1" u="sng" dirty="0"/>
          </a:p>
          <a:p>
            <a:pPr lvl="1"/>
            <a:r>
              <a:rPr lang="en-US" dirty="0"/>
              <a:t>Run-time environments and internal data structures memory use, performance tradeoffs</a:t>
            </a:r>
          </a:p>
          <a:p>
            <a:endParaRPr lang="en-US" sz="2800" dirty="0"/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899CA8B7-9F1B-78EF-A4CA-CD4D99B1F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74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79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1014417" cy="6147487"/>
            <a:chOff x="588791" y="215256"/>
            <a:chExt cx="11014417" cy="614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240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99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79381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97231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105509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71365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75533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90336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103265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342612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80369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24228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31157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49812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SpringMVC</a:t>
              </a:r>
              <a:endParaRPr lang="en-US" sz="4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71963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Jupyter</a:t>
              </a:r>
              <a:endParaRPr lang="en-US" sz="4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929311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62929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23213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6358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22879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4334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ObjectiveC</a:t>
              </a:r>
              <a:endParaRPr lang="en-US" sz="4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38723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71886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9677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43475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91563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66814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5878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5"/>
              <a:ext cx="98135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59"/>
              <a:ext cx="216597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4"/>
              <a:ext cx="2222083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63147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JQuery</a:t>
              </a:r>
              <a:endParaRPr lang="en-US" sz="4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789464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BigData</a:t>
              </a:r>
              <a:endParaRPr lang="en-US" sz="4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61106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40936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6478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21539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490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51849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???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5454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8866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29922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0607704" cy="4078589"/>
            <a:chOff x="588791" y="215256"/>
            <a:chExt cx="10607704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5"/>
              <a:ext cx="88357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4"/>
              <a:ext cx="609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3"/>
              <a:ext cx="183556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34164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4129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47271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9"/>
              <a:ext cx="116570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0"/>
              <a:ext cx="135684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9425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570873" cy="3734444"/>
            <a:chOff x="588791" y="215256"/>
            <a:chExt cx="10570873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7444448" y="1663815"/>
              <a:ext cx="609462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5946244" y="5231840"/>
              <a:ext cx="1341649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553895" y="1719920"/>
              <a:ext cx="141295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0725" y="530444"/>
              <a:ext cx="147271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8023405" y="5390808"/>
              <a:ext cx="1356846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HTML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1249C1-2B90-71DE-7B78-CA2274B5967F}"/>
              </a:ext>
            </a:extLst>
          </p:cNvPr>
          <p:cNvCxnSpPr/>
          <p:nvPr/>
        </p:nvCxnSpPr>
        <p:spPr>
          <a:xfrm>
            <a:off x="0" y="42037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6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E2F50A7-FD44-6E3A-2A71-58CD2C07E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"/>
          <a:stretch/>
        </p:blipFill>
        <p:spPr>
          <a:xfrm>
            <a:off x="576069" y="3833277"/>
            <a:ext cx="1976808" cy="2817897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239F04D2-0B56-72CB-92DE-722903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" b="-4671"/>
          <a:stretch/>
        </p:blipFill>
        <p:spPr>
          <a:xfrm>
            <a:off x="7785100" y="574928"/>
            <a:ext cx="1976808" cy="2854072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7A2FE349-7F57-FD63-4DBD-B505A21C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41" y="552895"/>
            <a:ext cx="1976810" cy="2736604"/>
          </a:xfrm>
          <a:prstGeom prst="rect">
            <a:avLst/>
          </a:prstGeom>
        </p:spPr>
      </p:pic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B784005-6CB5-12C4-37A9-53265BCB6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942" y="3797102"/>
            <a:ext cx="2006458" cy="28540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B7AD6-32CE-0451-39C1-21E87AAFEA3B}"/>
              </a:ext>
            </a:extLst>
          </p:cNvPr>
          <p:cNvCxnSpPr/>
          <p:nvPr/>
        </p:nvCxnSpPr>
        <p:spPr>
          <a:xfrm>
            <a:off x="0" y="35433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ellphone&#10;&#10;Description automatically generated">
            <a:extLst>
              <a:ext uri="{FF2B5EF4-FFF2-40B4-BE49-F238E27FC236}">
                <a16:creationId xmlns:a16="http://schemas.microsoft.com/office/drawing/2014/main" id="{943A5EC8-2F13-DB04-E3D0-35BE43365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677" y="3834822"/>
            <a:ext cx="1909284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49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00C0AF-2815-3836-90DA-C24B47CF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20042" b="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213E-EB74-B31F-1083-CC1DBDD6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1C8AE-141A-40CF-8F5E-3A55641CB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387" r="1371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434C5E-0A13-6A95-8386-D0DE027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 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"Personality"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6C31-584D-992E-B238-4A8F117A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Sponsored and distributed by Cable television networks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East Lansing, MI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Promote Cable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Internet:TCI</a:t>
            </a:r>
            <a:r>
              <a:rPr lang="en-US" sz="1700" dirty="0"/>
              <a:t> (1996-97)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Nuthin</a:t>
            </a:r>
            <a:r>
              <a:rPr lang="en-US" sz="1700" dirty="0"/>
              <a:t>' but Net (1998-99)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Pre-Internet Influencer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7469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6AB0-9029-7CF3-684A-34A8F031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D9B9-2CD2-5A27-93DD-B9F9A1C2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1978 edition of book to focus on historical impact of C</a:t>
            </a:r>
          </a:p>
          <a:p>
            <a:r>
              <a:rPr lang="en-US" dirty="0"/>
              <a:t>Online textbook with executable examples</a:t>
            </a:r>
          </a:p>
          <a:p>
            <a:r>
              <a:rPr lang="en-US" dirty="0"/>
              <a:t>Accessible audio book including code samples</a:t>
            </a:r>
          </a:p>
          <a:p>
            <a:r>
              <a:rPr lang="en-US" dirty="0"/>
              <a:t>Starts by comparing Python to C (Rosetta Stone)</a:t>
            </a:r>
          </a:p>
          <a:p>
            <a:r>
              <a:rPr lang="en-US" dirty="0"/>
              <a:t>48 Auto-graded assignments</a:t>
            </a:r>
          </a:p>
          <a:p>
            <a:r>
              <a:rPr lang="en-US" dirty="0"/>
              <a:t>Brower-based development and compiler environment</a:t>
            </a:r>
          </a:p>
          <a:p>
            <a:r>
              <a:rPr lang="en-US" dirty="0"/>
              <a:t>Ends with building Python </a:t>
            </a:r>
            <a:r>
              <a:rPr lang="en-US"/>
              <a:t>objects in C</a:t>
            </a:r>
            <a:endParaRPr lang="en-US" dirty="0"/>
          </a:p>
          <a:p>
            <a:r>
              <a:rPr lang="en-US" dirty="0"/>
              <a:t>Extras</a:t>
            </a:r>
          </a:p>
          <a:p>
            <a:pPr lvl="1"/>
            <a:r>
              <a:rPr lang="en-US" dirty="0"/>
              <a:t>Interviews: Brian Kernighan, Bjarne </a:t>
            </a:r>
            <a:r>
              <a:rPr lang="en-US" dirty="0" err="1"/>
              <a:t>Stroustrup</a:t>
            </a:r>
            <a:r>
              <a:rPr lang="en-US" dirty="0"/>
              <a:t>, Guido van Rossum</a:t>
            </a:r>
          </a:p>
        </p:txBody>
      </p:sp>
      <p:pic>
        <p:nvPicPr>
          <p:cNvPr id="4" name="Picture 3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A21C97FA-22D6-0566-2EDF-9572E3CA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90" y="545690"/>
            <a:ext cx="1543098" cy="2078246"/>
          </a:xfrm>
          <a:prstGeom prst="rect">
            <a:avLst/>
          </a:prstGeom>
        </p:spPr>
      </p:pic>
      <p:pic>
        <p:nvPicPr>
          <p:cNvPr id="6" name="Picture 5" descr="A blue letter c&#10;&#10;Description automatically generated">
            <a:extLst>
              <a:ext uri="{FF2B5EF4-FFF2-40B4-BE49-F238E27FC236}">
                <a16:creationId xmlns:a16="http://schemas.microsoft.com/office/drawing/2014/main" id="{ACBF46BE-3A2F-04E1-BA18-D37792A1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945" y="3689184"/>
            <a:ext cx="1226788" cy="1102126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4B1C85C-A0B8-F6DD-843B-C135C79D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28" y="2998458"/>
            <a:ext cx="2038822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67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5A3BC5-B3DF-8FC8-ED96-04705135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7"/>
            <a:ext cx="990412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1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8FDB24-2CCF-3B72-23A2-F40E9285A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6" b="113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2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EFC6E6-80D7-04EB-253C-DF83D22F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-10953"/>
            <a:ext cx="9070846" cy="7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21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756E502-CF69-8A14-DCAC-A4C211B84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8"/>
          <a:stretch/>
        </p:blipFill>
        <p:spPr>
          <a:xfrm>
            <a:off x="1856859" y="590549"/>
            <a:ext cx="8700041" cy="4942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F35B57-2257-9473-193D-73A0139546A3}"/>
              </a:ext>
            </a:extLst>
          </p:cNvPr>
          <p:cNvSpPr txBox="1"/>
          <p:nvPr/>
        </p:nvSpPr>
        <p:spPr>
          <a:xfrm>
            <a:off x="7251700" y="5829300"/>
            <a:ext cx="446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https://podcast.cc4e.com</a:t>
            </a:r>
          </a:p>
        </p:txBody>
      </p:sp>
    </p:spTree>
    <p:extLst>
      <p:ext uri="{BB962C8B-B14F-4D97-AF65-F5344CB8AC3E}">
        <p14:creationId xmlns:p14="http://schemas.microsoft.com/office/powerpoint/2010/main" val="242280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5958BD-BE6C-20D4-BFC5-76A82248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35" y="0"/>
            <a:ext cx="9335015" cy="585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706E4-0CE2-9D6A-EE96-8DE3103777BE}"/>
              </a:ext>
            </a:extLst>
          </p:cNvPr>
          <p:cNvSpPr txBox="1"/>
          <p:nvPr/>
        </p:nvSpPr>
        <p:spPr>
          <a:xfrm>
            <a:off x="7251700" y="5829300"/>
            <a:ext cx="446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https://podcast.cc4e.com</a:t>
            </a:r>
          </a:p>
        </p:txBody>
      </p:sp>
    </p:spTree>
    <p:extLst>
      <p:ext uri="{BB962C8B-B14F-4D97-AF65-F5344CB8AC3E}">
        <p14:creationId xmlns:p14="http://schemas.microsoft.com/office/powerpoint/2010/main" val="144059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652835-5C19-5989-A1CC-5746A858AF4C}"/>
              </a:ext>
            </a:extLst>
          </p:cNvPr>
          <p:cNvSpPr txBox="1"/>
          <p:nvPr/>
        </p:nvSpPr>
        <p:spPr>
          <a:xfrm>
            <a:off x="3534101" y="1237445"/>
            <a:ext cx="2288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/>
              <a:t>Brian</a:t>
            </a:r>
          </a:p>
          <a:p>
            <a:r>
              <a:rPr lang="en-US" sz="4000" dirty="0"/>
              <a:t>Kernighan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568B6-E228-22A2-1DA1-2E20E521FF80}"/>
              </a:ext>
            </a:extLst>
          </p:cNvPr>
          <p:cNvSpPr txBox="1"/>
          <p:nvPr/>
        </p:nvSpPr>
        <p:spPr>
          <a:xfrm>
            <a:off x="6096000" y="4126366"/>
            <a:ext cx="23875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Bjarne </a:t>
            </a:r>
          </a:p>
          <a:p>
            <a:r>
              <a:rPr lang="en-US" sz="4000" dirty="0" err="1"/>
              <a:t>Stroustrup</a:t>
            </a:r>
            <a:endParaRPr lang="en-US" sz="4000" dirty="0"/>
          </a:p>
        </p:txBody>
      </p:sp>
      <p:pic>
        <p:nvPicPr>
          <p:cNvPr id="7" name="Picture 6" descr="A person sitting at a table&#10;&#10;Description automatically generated">
            <a:extLst>
              <a:ext uri="{FF2B5EF4-FFF2-40B4-BE49-F238E27FC236}">
                <a16:creationId xmlns:a16="http://schemas.microsoft.com/office/drawing/2014/main" id="{522D710C-88D2-983E-9DB0-A864832FF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66" y="3632852"/>
            <a:ext cx="4989293" cy="2729568"/>
          </a:xfrm>
          <a:prstGeom prst="rect">
            <a:avLst/>
          </a:prstGeom>
        </p:spPr>
      </p:pic>
      <p:pic>
        <p:nvPicPr>
          <p:cNvPr id="9" name="Picture 8" descr="A person sitting at a desk with a cup&#10;&#10;Description automatically generated">
            <a:extLst>
              <a:ext uri="{FF2B5EF4-FFF2-40B4-BE49-F238E27FC236}">
                <a16:creationId xmlns:a16="http://schemas.microsoft.com/office/drawing/2014/main" id="{4ECBDF0C-9A6B-AC62-2C6A-2C63BA29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73" y="573182"/>
            <a:ext cx="4989293" cy="26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13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chair&#10;&#10;Description automatically generated">
            <a:extLst>
              <a:ext uri="{FF2B5EF4-FFF2-40B4-BE49-F238E27FC236}">
                <a16:creationId xmlns:a16="http://schemas.microsoft.com/office/drawing/2014/main" id="{6D57889C-DBD5-89F6-7D0A-B8294A5F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45" y="353871"/>
            <a:ext cx="7772400" cy="61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4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18E16A-C463-1A7F-7086-761EE015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82" y="445073"/>
            <a:ext cx="11118635" cy="56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3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95DE-C1F5-86F8-08AB-833143F6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next classes to develop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28075-057C-6060-8E1E-C1BDB0182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Architecture for Everybody</a:t>
            </a:r>
          </a:p>
          <a:p>
            <a:endParaRPr lang="en-US" dirty="0"/>
          </a:p>
          <a:p>
            <a:r>
              <a:rPr lang="en-US" dirty="0"/>
              <a:t>Modern JavaScript</a:t>
            </a:r>
          </a:p>
          <a:p>
            <a:r>
              <a:rPr lang="en-US" dirty="0"/>
              <a:t>Modern Java</a:t>
            </a:r>
          </a:p>
        </p:txBody>
      </p:sp>
    </p:spTree>
    <p:extLst>
      <p:ext uri="{BB962C8B-B14F-4D97-AF65-F5344CB8AC3E}">
        <p14:creationId xmlns:p14="http://schemas.microsoft.com/office/powerpoint/2010/main" val="25608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AC07DC93-D16E-6F18-4ADB-28E4F260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2" y="1430594"/>
            <a:ext cx="6456389" cy="3996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B49F7-9687-C405-84E0-A14EC99F5E12}"/>
              </a:ext>
            </a:extLst>
          </p:cNvPr>
          <p:cNvSpPr txBox="1"/>
          <p:nvPr/>
        </p:nvSpPr>
        <p:spPr>
          <a:xfrm>
            <a:off x="1876908" y="5552763"/>
            <a:ext cx="346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youtube.dr-chuck.com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8D702-18F1-C5BE-CC2A-E760D40E5584}"/>
              </a:ext>
            </a:extLst>
          </p:cNvPr>
          <p:cNvSpPr txBox="1"/>
          <p:nvPr/>
        </p:nvSpPr>
        <p:spPr>
          <a:xfrm>
            <a:off x="8277708" y="5029543"/>
            <a:ext cx="285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plus.dr-chuck.com</a:t>
            </a:r>
            <a:endParaRPr lang="en-US" sz="2800" dirty="0"/>
          </a:p>
        </p:txBody>
      </p:sp>
      <p:pic>
        <p:nvPicPr>
          <p:cNvPr id="12" name="Picture 11" descr="A collage of a person in a car&#10;&#10;Description automatically generated">
            <a:extLst>
              <a:ext uri="{FF2B5EF4-FFF2-40B4-BE49-F238E27FC236}">
                <a16:creationId xmlns:a16="http://schemas.microsoft.com/office/drawing/2014/main" id="{B50C833B-8191-07E4-1D9A-2442D8D4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87" y="1430594"/>
            <a:ext cx="4364201" cy="345874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7AE165-7A07-522E-1373-B314CC44D31C}"/>
              </a:ext>
            </a:extLst>
          </p:cNvPr>
          <p:cNvCxnSpPr>
            <a:cxnSpLocks/>
          </p:cNvCxnSpPr>
          <p:nvPr/>
        </p:nvCxnSpPr>
        <p:spPr>
          <a:xfrm flipH="1" flipV="1">
            <a:off x="3450771" y="2079171"/>
            <a:ext cx="1317172" cy="5225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810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904615B5-CF58-1BF0-94A2-B79E05C8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35" y="643466"/>
            <a:ext cx="1066232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8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24FAAE-4C7D-FC7A-7501-FFF71589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The Path to the Master Programmer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C8D7D-D26E-4DE0-5F81-8F68735F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 have started down the path to build it</a:t>
            </a:r>
          </a:p>
          <a:p>
            <a:r>
              <a:rPr lang="en-US" sz="2400" dirty="0"/>
              <a:t>C Programming for Everybody is the first step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</a:t>
            </a:r>
            <a:r>
              <a:rPr lang="en-US" sz="2400" dirty="0" err="1"/>
              <a:t>plus.dr-chuck.com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Any questions?</a:t>
            </a:r>
          </a:p>
        </p:txBody>
      </p:sp>
      <p:pic>
        <p:nvPicPr>
          <p:cNvPr id="15" name="Picture 14" descr="Arrows pointing towards light">
            <a:extLst>
              <a:ext uri="{FF2B5EF4-FFF2-40B4-BE49-F238E27FC236}">
                <a16:creationId xmlns:a16="http://schemas.microsoft.com/office/drawing/2014/main" id="{DB22014A-1225-47CD-F697-675A9FE5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282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3D260-205B-E8A5-A46D-A29DE6B9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1"/>
            <a:ext cx="3406877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A Tale of Two Books, 10 years, and Coursera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ook cover with gears&#10;&#10;Description automatically generated">
            <a:extLst>
              <a:ext uri="{FF2B5EF4-FFF2-40B4-BE49-F238E27FC236}">
                <a16:creationId xmlns:a16="http://schemas.microsoft.com/office/drawing/2014/main" id="{151D3C0F-68D3-40B7-8732-F902C239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79" y="871147"/>
            <a:ext cx="3360174" cy="4869817"/>
          </a:xfrm>
          <a:prstGeom prst="rect">
            <a:avLst/>
          </a:prstGeom>
        </p:spPr>
      </p:pic>
      <p:pic>
        <p:nvPicPr>
          <p:cNvPr id="8" name="Picture 7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04F0AD77-E1E2-A6BD-64C1-025FC6CE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261" y="871147"/>
            <a:ext cx="3360174" cy="4525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8F37E0-A2DF-4312-E993-345152845F16}"/>
              </a:ext>
            </a:extLst>
          </p:cNvPr>
          <p:cNvSpPr txBox="1"/>
          <p:nvPr/>
        </p:nvSpPr>
        <p:spPr>
          <a:xfrm>
            <a:off x="4831160" y="5740964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Python for Everybody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4C7DA-24C1-85BA-C7C7-834FDF5396D7}"/>
              </a:ext>
            </a:extLst>
          </p:cNvPr>
          <p:cNvSpPr txBox="1"/>
          <p:nvPr/>
        </p:nvSpPr>
        <p:spPr>
          <a:xfrm>
            <a:off x="8270439" y="5666230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C Programming  for Everybody (2023)</a:t>
            </a:r>
          </a:p>
        </p:txBody>
      </p:sp>
    </p:spTree>
    <p:extLst>
      <p:ext uri="{BB962C8B-B14F-4D97-AF65-F5344CB8AC3E}">
        <p14:creationId xmlns:p14="http://schemas.microsoft.com/office/powerpoint/2010/main" val="119189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2A3-EE2B-32AB-EFE1-BE2CA88F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Who is "Everybody"?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B598B-53EE-3D8E-ADAF-36D6270D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Pre-college students preparing for college</a:t>
            </a:r>
          </a:p>
          <a:p>
            <a:r>
              <a:rPr lang="en-US" dirty="0"/>
              <a:t>College students taking a challenging course</a:t>
            </a:r>
          </a:p>
          <a:p>
            <a:r>
              <a:rPr lang="en-US" dirty="0"/>
              <a:t>Working adults that want to take the next step in their career</a:t>
            </a:r>
          </a:p>
          <a:p>
            <a:r>
              <a:rPr lang="en-US" dirty="0"/>
              <a:t>Older adults with free time and want to "see if they can do it"</a:t>
            </a:r>
          </a:p>
          <a:p>
            <a:r>
              <a:rPr lang="en-US" dirty="0"/>
              <a:t>Successful people that want to try "something else"</a:t>
            </a:r>
          </a:p>
        </p:txBody>
      </p:sp>
    </p:spTree>
    <p:extLst>
      <p:ext uri="{BB962C8B-B14F-4D97-AF65-F5344CB8AC3E}">
        <p14:creationId xmlns:p14="http://schemas.microsoft.com/office/powerpoint/2010/main" val="199875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A910C-B24A-7FB6-2CC4-CE9972E1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Coursera: Python for Everybody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74A17-2224-C956-C4F3-A25A2DF8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2013, Updated 2016, 2024</a:t>
            </a:r>
          </a:p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Translated into 10+ Languages</a:t>
            </a:r>
          </a:p>
          <a:p>
            <a:r>
              <a:rPr lang="en-US" dirty="0"/>
              <a:t>In browser development environment</a:t>
            </a:r>
          </a:p>
          <a:p>
            <a:r>
              <a:rPr lang="en-US" dirty="0"/>
              <a:t>Many auto-graded exercises</a:t>
            </a:r>
          </a:p>
          <a:p>
            <a:r>
              <a:rPr lang="en-US" dirty="0"/>
              <a:t>Extra – more than just a course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Office Hours</a:t>
            </a:r>
          </a:p>
        </p:txBody>
      </p:sp>
      <p:pic>
        <p:nvPicPr>
          <p:cNvPr id="5" name="Picture 4" descr="A book cover with gears&#10;&#10;Description automatically generated">
            <a:extLst>
              <a:ext uri="{FF2B5EF4-FFF2-40B4-BE49-F238E27FC236}">
                <a16:creationId xmlns:a16="http://schemas.microsoft.com/office/drawing/2014/main" id="{1BA79DEB-434A-1B30-D310-C59BD619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3" y="588797"/>
            <a:ext cx="1528835" cy="22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2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C61-5C38-4C8B-726A-C81EB22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03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PY4E (2013)</a:t>
            </a:r>
          </a:p>
        </p:txBody>
      </p:sp>
      <p:pic>
        <p:nvPicPr>
          <p:cNvPr id="5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8D012F0E-AD2C-ABD5-51CE-B7A0D71D3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3"/>
          <a:stretch/>
        </p:blipFill>
        <p:spPr>
          <a:xfrm>
            <a:off x="318654" y="10"/>
            <a:ext cx="4811012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257B-0B4F-F489-009B-FF8283F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1918742"/>
            <a:ext cx="5444382" cy="422364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Not a first course in Computer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Programing for Librarians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Quickly became the pre-requisite for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John Hopkins Data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Rice University Interactive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Python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Statistics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Applied Data Science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Masters of Applied </a:t>
            </a:r>
            <a:r>
              <a:rPr lang="en-US" sz="2000"/>
              <a:t>Data Science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Popular in Coursera for Campus - India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8494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6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phone&#10;&#10;Description automatically generated">
            <a:extLst>
              <a:ext uri="{FF2B5EF4-FFF2-40B4-BE49-F238E27FC236}">
                <a16:creationId xmlns:a16="http://schemas.microsoft.com/office/drawing/2014/main" id="{7D6DED61-F181-6EEF-CC01-69EF2B23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47" y="643467"/>
            <a:ext cx="1739146" cy="24756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phone&#10;&#10;Description automatically generated">
            <a:extLst>
              <a:ext uri="{FF2B5EF4-FFF2-40B4-BE49-F238E27FC236}">
                <a16:creationId xmlns:a16="http://schemas.microsoft.com/office/drawing/2014/main" id="{42B309B8-7B1E-4E4B-737E-CEAAD166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180" y="650497"/>
            <a:ext cx="1783579" cy="24686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6017E8EF-3FC8-F1B5-FAEB-3B1EE340E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9137"/>
          <a:stretch/>
        </p:blipFill>
        <p:spPr>
          <a:xfrm>
            <a:off x="1313927" y="3831016"/>
            <a:ext cx="1737360" cy="23130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8CC7C1C-8F1D-2194-1133-6D29015CB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" b="-4671"/>
          <a:stretch/>
        </p:blipFill>
        <p:spPr>
          <a:xfrm>
            <a:off x="9086446" y="3755224"/>
            <a:ext cx="1707047" cy="2464601"/>
          </a:xfrm>
          <a:prstGeom prst="rect">
            <a:avLst/>
          </a:prstGeom>
        </p:spPr>
      </p:pic>
      <p:pic>
        <p:nvPicPr>
          <p:cNvPr id="6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F66E6C8-F3C5-8E09-A626-3647B27265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3"/>
          <a:stretch/>
        </p:blipFill>
        <p:spPr>
          <a:xfrm>
            <a:off x="4542439" y="1332573"/>
            <a:ext cx="2941368" cy="41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mall globe on a calendar&#10;&#10;Description automatically generated">
            <a:extLst>
              <a:ext uri="{FF2B5EF4-FFF2-40B4-BE49-F238E27FC236}">
                <a16:creationId xmlns:a16="http://schemas.microsoft.com/office/drawing/2014/main" id="{8EE4F97C-A94F-07FA-A86F-67AE5B88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63187B-5164-1FD4-44B5-3236EF1F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839" y="943896"/>
            <a:ext cx="4402203" cy="29522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400" dirty="0"/>
              <a:t>Every week 1400 </a:t>
            </a:r>
            <a:r>
              <a:rPr lang="en-US" sz="4400" u="sng" dirty="0"/>
              <a:t>new</a:t>
            </a:r>
            <a:r>
              <a:rPr lang="en-US" sz="4400" dirty="0"/>
              <a:t> students enroll in Python for Everybody</a:t>
            </a:r>
            <a:br>
              <a:rPr lang="en-US" sz="4400" dirty="0"/>
            </a:br>
            <a:r>
              <a:rPr lang="en-US" sz="4400" dirty="0"/>
              <a:t>in India</a:t>
            </a:r>
          </a:p>
        </p:txBody>
      </p:sp>
    </p:spTree>
    <p:extLst>
      <p:ext uri="{BB962C8B-B14F-4D97-AF65-F5344CB8AC3E}">
        <p14:creationId xmlns:p14="http://schemas.microsoft.com/office/powerpoint/2010/main" val="230146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640</TotalTime>
  <Words>708</Words>
  <Application>Microsoft Macintosh PowerPoint</Application>
  <PresentationFormat>Widescreen</PresentationFormat>
  <Paragraphs>321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A Programming Career for Everybody</vt:lpstr>
      <vt:lpstr>TV "Personality"</vt:lpstr>
      <vt:lpstr>PowerPoint Presentation</vt:lpstr>
      <vt:lpstr>A Tale of Two Books, 10 years, and Coursera</vt:lpstr>
      <vt:lpstr>Who is "Everybody"?</vt:lpstr>
      <vt:lpstr>Coursera: Python for Everybody</vt:lpstr>
      <vt:lpstr>PY4E (2013)</vt:lpstr>
      <vt:lpstr>PowerPoint Presentation</vt:lpstr>
      <vt:lpstr>Every week 1400 new students enroll in Python for Everybody in India</vt:lpstr>
      <vt:lpstr>PowerPoint Presentation</vt:lpstr>
      <vt:lpstr>Who would I hire?</vt:lpstr>
      <vt:lpstr>The most essential skill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Programming for Everybody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next classes to develop</vt:lpstr>
      <vt:lpstr>PowerPoint Presentation</vt:lpstr>
      <vt:lpstr>The Path to the Master Programmer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56</cp:revision>
  <dcterms:created xsi:type="dcterms:W3CDTF">2024-02-06T01:33:55Z</dcterms:created>
  <dcterms:modified xsi:type="dcterms:W3CDTF">2024-03-06T08:44:26Z</dcterms:modified>
</cp:coreProperties>
</file>